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6" r:id="rId11"/>
    <p:sldId id="268" r:id="rId12"/>
    <p:sldId id="267" r:id="rId13"/>
  </p:sldIdLst>
  <p:sldSz cx="6858000" cy="9906000" type="A4"/>
  <p:notesSz cx="6858000" cy="98742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93">
          <p15:clr>
            <a:srgbClr val="A4A3A4"/>
          </p15:clr>
        </p15:guide>
        <p15:guide id="2" pos="2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370" y="1526"/>
      </p:cViewPr>
      <p:guideLst>
        <p:guide orient="horz" pos="2893"/>
        <p:guide pos="22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446CC-A22F-4192-9656-D2887FC82B16}" type="datetimeFigureOut">
              <a:rPr lang="sv-SE" smtClean="0"/>
              <a:t>2021-08-24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147888" y="741363"/>
            <a:ext cx="25622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691063"/>
            <a:ext cx="548640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97DC3-39BA-4BAF-9070-BBF73986B9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7607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97DC3-39BA-4BAF-9070-BBF73986B9FB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2399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4C73-9B3A-4BFE-9FE4-AAEB2C920D93}" type="datetimeFigureOut">
              <a:rPr lang="sv-SE" smtClean="0"/>
              <a:t>2021-08-24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DAB4-EBEF-44AD-9E36-54707F3BF6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1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4C73-9B3A-4BFE-9FE4-AAEB2C920D93}" type="datetimeFigureOut">
              <a:rPr lang="sv-SE" smtClean="0"/>
              <a:t>2021-08-24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DAB4-EBEF-44AD-9E36-54707F3BF6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250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4C73-9B3A-4BFE-9FE4-AAEB2C920D93}" type="datetimeFigureOut">
              <a:rPr lang="sv-SE" smtClean="0"/>
              <a:t>2021-08-24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DAB4-EBEF-44AD-9E36-54707F3BF6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892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4C73-9B3A-4BFE-9FE4-AAEB2C920D93}" type="datetimeFigureOut">
              <a:rPr lang="sv-SE" smtClean="0"/>
              <a:t>2021-08-24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DAB4-EBEF-44AD-9E36-54707F3BF6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258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4C73-9B3A-4BFE-9FE4-AAEB2C920D93}" type="datetimeFigureOut">
              <a:rPr lang="sv-SE" smtClean="0"/>
              <a:t>2021-08-24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DAB4-EBEF-44AD-9E36-54707F3BF6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2777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4C73-9B3A-4BFE-9FE4-AAEB2C920D93}" type="datetimeFigureOut">
              <a:rPr lang="sv-SE" smtClean="0"/>
              <a:t>2021-08-24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DAB4-EBEF-44AD-9E36-54707F3BF6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4C73-9B3A-4BFE-9FE4-AAEB2C920D93}" type="datetimeFigureOut">
              <a:rPr lang="sv-SE" smtClean="0"/>
              <a:t>2021-08-24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DAB4-EBEF-44AD-9E36-54707F3BF6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84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4C73-9B3A-4BFE-9FE4-AAEB2C920D93}" type="datetimeFigureOut">
              <a:rPr lang="sv-SE" smtClean="0"/>
              <a:t>2021-08-24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DAB4-EBEF-44AD-9E36-54707F3BF6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021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4C73-9B3A-4BFE-9FE4-AAEB2C920D93}" type="datetimeFigureOut">
              <a:rPr lang="sv-SE" smtClean="0"/>
              <a:t>2021-08-24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DAB4-EBEF-44AD-9E36-54707F3BF6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05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4C73-9B3A-4BFE-9FE4-AAEB2C920D93}" type="datetimeFigureOut">
              <a:rPr lang="sv-SE" smtClean="0"/>
              <a:t>2021-08-24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DAB4-EBEF-44AD-9E36-54707F3BF6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825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4C73-9B3A-4BFE-9FE4-AAEB2C920D93}" type="datetimeFigureOut">
              <a:rPr lang="sv-SE" smtClean="0"/>
              <a:t>2021-08-24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DAB4-EBEF-44AD-9E36-54707F3BF6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968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94C73-9B3A-4BFE-9FE4-AAEB2C920D93}" type="datetimeFigureOut">
              <a:rPr lang="sv-SE" smtClean="0"/>
              <a:t>2021-08-24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FDAB4-EBEF-44AD-9E36-54707F3BF6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011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764704" y="362071"/>
            <a:ext cx="52321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/>
              <a:t>AV-utrustning på Gålö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764704" y="1568624"/>
            <a:ext cx="5616624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Bakgrund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Idag kommer alltför få medlemmar ut till klubbstugan. Med nya möjligheter att sprida information om klubbaktiviteter kan vi få intresset att utnyttja vår fina radioutrustning att öka.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Vid distanskurser för certifikat ökar behovet av bra teknisk utrustning för demonstrationer.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I samarbete med SSA kan vi verka betydligt mer för att synliggöra vår hobby. En verksamhet som också kan ha en samhällsnyttig funktion.</a:t>
            </a:r>
          </a:p>
          <a:p>
            <a:endParaRPr lang="sv-SE" dirty="0"/>
          </a:p>
          <a:p>
            <a:r>
              <a:rPr lang="sv-SE" sz="2000" b="1" dirty="0"/>
              <a:t>Vi vill därför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kunna presentera aktiviteter som genomförs i radioschacken på storbildskärm i mötesrummet, via projektor eller streaming via Internet i valda kombinationer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att en föredragshållare ska kunna plugga in sitt USB-minne i en dator och enkelt få presentation på storbildskärm, projektor eller via </a:t>
            </a:r>
            <a:r>
              <a:rPr lang="sv-SE" dirty="0" smtClean="0"/>
              <a:t>Internet (t.ex. JITSI)</a:t>
            </a:r>
            <a:endParaRPr lang="sv-S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kunna lägga ut presentationer från en mobil kamera eller mobiltelefon.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kunna styra olika video- och ljudkällor till olika presentationsmedia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skapa en instruktion för hantering av utrustningen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utbilda medlemmar att hantera utrustningen.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154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739877"/>
          </a:xfrm>
        </p:spPr>
        <p:txBody>
          <a:bodyPr>
            <a:normAutofit fontScale="90000"/>
          </a:bodyPr>
          <a:lstStyle/>
          <a:p>
            <a:r>
              <a:rPr lang="sv-SE" dirty="0"/>
              <a:t>Övrigt</a:t>
            </a:r>
          </a:p>
        </p:txBody>
      </p:sp>
      <p:sp>
        <p:nvSpPr>
          <p:cNvPr id="4" name="Platshållare för innehåll 3"/>
          <p:cNvSpPr txBox="1">
            <a:spLocks noGrp="1"/>
          </p:cNvSpPr>
          <p:nvPr>
            <p:ph idx="1"/>
          </p:nvPr>
        </p:nvSpPr>
        <p:spPr>
          <a:xfrm>
            <a:off x="404664" y="1280592"/>
            <a:ext cx="6172200" cy="768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b="1" dirty="0"/>
              <a:t>Officepaket</a:t>
            </a:r>
          </a:p>
          <a:p>
            <a:pPr marL="457200" lvl="1" indent="0">
              <a:buNone/>
            </a:pPr>
            <a:r>
              <a:rPr lang="sv-SE" sz="1800" dirty="0"/>
              <a:t>Vi har 4 datorer i dag med officeprogrammet  Libre Office. Fungerar inte helt bra i kommunikation med Microsoft Office. Vi föreslår inköp av ett ”Microsoft Office 2016 Pro Plus” att användas på datorn i stora salen. </a:t>
            </a:r>
          </a:p>
          <a:p>
            <a:pPr marL="457200" lvl="1" indent="0">
              <a:buNone/>
            </a:pPr>
            <a:endParaRPr lang="sv-SE" sz="1800" dirty="0"/>
          </a:p>
          <a:p>
            <a:r>
              <a:rPr lang="sv-SE" sz="1800" b="1" dirty="0"/>
              <a:t>Videoredigering i realtid</a:t>
            </a:r>
          </a:p>
          <a:p>
            <a:pPr marL="457200" lvl="1" indent="0">
              <a:buNone/>
            </a:pPr>
            <a:r>
              <a:rPr lang="sv-SE" sz="1800" dirty="0"/>
              <a:t>För att spela in och mixa video/ljud i realtid med hög upplösning kan vi använda programmet OBS Studio. Fri programvara med öppen källkod för videoinspelning och direktsändning.</a:t>
            </a:r>
          </a:p>
          <a:p>
            <a:pPr marL="457200" lvl="1" indent="0">
              <a:buNone/>
            </a:pPr>
            <a:endParaRPr lang="sv-SE" sz="1800" dirty="0"/>
          </a:p>
          <a:p>
            <a:r>
              <a:rPr lang="sv-SE" sz="1800" b="1" dirty="0"/>
              <a:t>Redigering av videofilmer</a:t>
            </a:r>
          </a:p>
          <a:p>
            <a:pPr marL="457200" lvl="1" indent="0">
              <a:buNone/>
            </a:pPr>
            <a:r>
              <a:rPr lang="sv-SE" sz="1800" dirty="0"/>
              <a:t>För redigering av filmat material föreslås gratisprogrammet </a:t>
            </a:r>
            <a:r>
              <a:rPr lang="sv-SE" sz="1800" dirty="0" err="1"/>
              <a:t>Movavi</a:t>
            </a:r>
            <a:r>
              <a:rPr lang="sv-SE" sz="1800" dirty="0"/>
              <a:t> Video Editor Plus 2021.</a:t>
            </a:r>
            <a:br>
              <a:rPr lang="sv-SE" sz="1800" dirty="0"/>
            </a:br>
            <a:endParaRPr lang="sv-SE" sz="1800" dirty="0"/>
          </a:p>
          <a:p>
            <a:r>
              <a:rPr lang="sv-SE" sz="1800" b="1" dirty="0"/>
              <a:t>Gigabit switch</a:t>
            </a:r>
          </a:p>
          <a:p>
            <a:pPr marL="457200" lvl="1" indent="0">
              <a:buNone/>
            </a:pPr>
            <a:r>
              <a:rPr lang="sv-SE" sz="1800" dirty="0"/>
              <a:t>För snabbare överföring av data mellan olika enheter rekommenderas en 8 portars Gigabit switch som kan ge överföringshastigheter upp till 1000 Mbit/s.</a:t>
            </a:r>
          </a:p>
          <a:p>
            <a:pPr marL="457200" lvl="1" indent="0">
              <a:buNone/>
            </a:pPr>
            <a:endParaRPr lang="sv-SE" sz="1800" dirty="0"/>
          </a:p>
          <a:p>
            <a:r>
              <a:rPr lang="sv-SE" sz="1800" b="1" dirty="0"/>
              <a:t>Övrigt (kablar och andra tillbehör)</a:t>
            </a:r>
          </a:p>
          <a:p>
            <a:pPr marL="457200" lvl="1" indent="0">
              <a:buNone/>
            </a:pPr>
            <a:r>
              <a:rPr lang="sv-SE" sz="1800"/>
              <a:t>I kostnadsredovisningen </a:t>
            </a:r>
            <a:r>
              <a:rPr lang="sv-SE" sz="1800" dirty="0"/>
              <a:t>har inte specificerats alla tillbehör utan en summa på 2000 kr har avsatts.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24831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 txBox="1">
            <a:spLocks/>
          </p:cNvSpPr>
          <p:nvPr/>
        </p:nvSpPr>
        <p:spPr>
          <a:xfrm>
            <a:off x="341896" y="992560"/>
            <a:ext cx="6172200" cy="7398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Strategi</a:t>
            </a:r>
          </a:p>
        </p:txBody>
      </p:sp>
      <p:sp>
        <p:nvSpPr>
          <p:cNvPr id="5" name="Platshållare för innehåll 3"/>
          <p:cNvSpPr txBox="1">
            <a:spLocks/>
          </p:cNvSpPr>
          <p:nvPr/>
        </p:nvSpPr>
        <p:spPr>
          <a:xfrm>
            <a:off x="413904" y="1732437"/>
            <a:ext cx="6264696" cy="339785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sv-SE" sz="1800" dirty="0"/>
              <a:t>Projektgruppen anser att det är viktigt att komma igång med de tänkta tillämpningarna. Vi föreslår därför följande väg:</a:t>
            </a:r>
          </a:p>
          <a:p>
            <a:pPr marL="57150" indent="0">
              <a:buNone/>
            </a:pPr>
            <a:endParaRPr lang="sv-SE" sz="1800" dirty="0"/>
          </a:p>
          <a:p>
            <a:pPr marL="400050">
              <a:buFont typeface="+mj-lt"/>
              <a:buAutoNum type="arabicPeriod"/>
            </a:pPr>
            <a:r>
              <a:rPr lang="sv-SE" sz="1800" dirty="0"/>
              <a:t>Vi införskaffar en utrustning enligt </a:t>
            </a:r>
            <a:r>
              <a:rPr lang="sv-SE" sz="1800" dirty="0" smtClean="0"/>
              <a:t>basalternativet </a:t>
            </a:r>
            <a:endParaRPr lang="sv-SE" sz="1800" dirty="0"/>
          </a:p>
          <a:p>
            <a:pPr marL="400050">
              <a:buFont typeface="+mj-lt"/>
              <a:buAutoNum type="arabicPeriod"/>
            </a:pPr>
            <a:r>
              <a:rPr lang="sv-SE" sz="1800" dirty="0"/>
              <a:t>Några personer utbildas i att sköta utrustningen. ”</a:t>
            </a:r>
            <a:r>
              <a:rPr lang="sv-SE" sz="1800" dirty="0" err="1"/>
              <a:t>Youtubers</a:t>
            </a:r>
            <a:r>
              <a:rPr lang="sv-SE" sz="1800" dirty="0"/>
              <a:t>”</a:t>
            </a:r>
          </a:p>
          <a:p>
            <a:pPr marL="400050">
              <a:buFont typeface="+mj-lt"/>
              <a:buAutoNum type="arabicPeriod"/>
            </a:pPr>
            <a:r>
              <a:rPr lang="sv-SE" sz="1800" dirty="0"/>
              <a:t>Vi lär oss utrustningen och skaffar oss erfarenhet av att filma föredrag och göra instruktionsfilmer</a:t>
            </a:r>
          </a:p>
          <a:p>
            <a:pPr marL="400050">
              <a:buFont typeface="+mj-lt"/>
              <a:buAutoNum type="arabicPeriod"/>
            </a:pPr>
            <a:r>
              <a:rPr lang="sv-SE" sz="1800" dirty="0"/>
              <a:t>När vi kommit igång med verksamheten görs en utvärdering hur det fungerat och beslut tas om anskaffning av ytterligare utrustning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73296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883893"/>
          </a:xfrm>
        </p:spPr>
        <p:txBody>
          <a:bodyPr/>
          <a:lstStyle/>
          <a:p>
            <a:r>
              <a:rPr lang="sv-SE" dirty="0"/>
              <a:t>Kostnader</a:t>
            </a:r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084"/>
              </p:ext>
            </p:extLst>
          </p:nvPr>
        </p:nvGraphicFramePr>
        <p:xfrm>
          <a:off x="404664" y="1568624"/>
          <a:ext cx="6146800" cy="4172332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79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081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255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12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92812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Produkt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Basutrustning Priser i SEK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Tillägg 1</a:t>
                      </a:r>
                    </a:p>
                    <a:p>
                      <a:pPr algn="ct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Priser i SEK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Tillägg 2</a:t>
                      </a:r>
                    </a:p>
                    <a:p>
                      <a:pPr algn="ct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Priser i SEK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Webkamera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Logitech C922 Pro Stream Webcam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st stativ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Väggfast stativ med kulled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Videokamera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Sony FDR-AX43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7 490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Golvstativ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Velbon EX-330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Bordstativ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PP1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Mikrofon/mygga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 Start 16BHS  (2 st)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2 444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Riktmikrofon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G4M MC-1 med nätaggregat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Dator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Acer Aspire 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9 990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Dator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Raspberry Pi 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1 149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Ljudmixer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Behringer XENIX Q802USB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HDMI-switch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HDMI Matrix 4x2 Switch/splitter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Alternativ mixer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ATEM Mini Mixer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2 959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Actionkamera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GoPro Hero 7 med tillbehör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3 978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3 978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Programlicens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 Office 2016 Pro Plus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Videoredigerare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 Studio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Alternativ videored.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DaVinci Resolve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3 490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</a:t>
                      </a:r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portars Gbit </a:t>
                      </a: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switch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Ubiquiti UniFi US-8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Övrigt (tillbehör </a:t>
                      </a:r>
                      <a:r>
                        <a:rPr lang="sv-S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etc</a:t>
                      </a: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28 008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4 923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11 372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8" name="textruta 7"/>
          <p:cNvSpPr txBox="1"/>
          <p:nvPr/>
        </p:nvSpPr>
        <p:spPr>
          <a:xfrm>
            <a:off x="476672" y="6321152"/>
            <a:ext cx="597666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Priserna som anges är dagspriser inkl. moms och kan vara annorlunda vid inköpstillfället</a:t>
            </a:r>
            <a:r>
              <a:rPr lang="sv-SE" sz="1600" dirty="0" smtClean="0"/>
              <a:t>.</a:t>
            </a:r>
          </a:p>
          <a:p>
            <a:endParaRPr lang="sv-SE" sz="1600" dirty="0"/>
          </a:p>
          <a:p>
            <a:endParaRPr lang="sv-SE" sz="1600" dirty="0" smtClean="0"/>
          </a:p>
          <a:p>
            <a:endParaRPr lang="sv-SE" sz="1600" dirty="0"/>
          </a:p>
          <a:p>
            <a:endParaRPr lang="sv-SE" sz="1600" dirty="0" smtClean="0"/>
          </a:p>
          <a:p>
            <a:endParaRPr lang="sv-SE" sz="1600" dirty="0"/>
          </a:p>
          <a:p>
            <a:endParaRPr lang="sv-SE" sz="1600" dirty="0" smtClean="0"/>
          </a:p>
          <a:p>
            <a:endParaRPr lang="sv-SE" sz="1600" dirty="0"/>
          </a:p>
          <a:p>
            <a:r>
              <a:rPr lang="sv-SE" b="1" dirty="0" smtClean="0"/>
              <a:t>Projektgruppen</a:t>
            </a:r>
            <a:endParaRPr lang="sv-SE" sz="1600" b="1" dirty="0" smtClean="0"/>
          </a:p>
          <a:p>
            <a:r>
              <a:rPr lang="sv-SE" sz="1600" dirty="0" smtClean="0"/>
              <a:t>SM0BYO/Gunnar Lövsund</a:t>
            </a:r>
          </a:p>
          <a:p>
            <a:r>
              <a:rPr lang="sv-SE" sz="1600" dirty="0" smtClean="0"/>
              <a:t>SM0IFP/Jan-Olov Nilsson			</a:t>
            </a:r>
          </a:p>
          <a:p>
            <a:r>
              <a:rPr lang="sv-SE" sz="1600" dirty="0" smtClean="0"/>
              <a:t>SM0FNV/Nils Willart				2021-08-24</a:t>
            </a:r>
            <a:endParaRPr lang="sv-SE" sz="1600" dirty="0" smtClean="0"/>
          </a:p>
        </p:txBody>
      </p:sp>
    </p:spTree>
    <p:extLst>
      <p:ext uri="{BB962C8B-B14F-4D97-AF65-F5344CB8AC3E}">
        <p14:creationId xmlns:p14="http://schemas.microsoft.com/office/powerpoint/2010/main" val="243759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739687" y="362071"/>
            <a:ext cx="52321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/>
              <a:t>AV-utrustning på Gålö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764704" y="1568624"/>
            <a:ext cx="561662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Några exempel på användningsområden:</a:t>
            </a:r>
          </a:p>
          <a:p>
            <a:endParaRPr lang="sv-SE" sz="1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Inspelade och redigerade demonstrationer av radioutrustningen i schacken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Inspelade och redigerade demonstrationer av radiotrafik med olika moder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Livesändning av </a:t>
            </a:r>
            <a:r>
              <a:rPr lang="sv-SE" dirty="0" err="1"/>
              <a:t>contest</a:t>
            </a:r>
            <a:r>
              <a:rPr lang="sv-SE" dirty="0"/>
              <a:t>-körning i schacken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Livesändning av satellitkommunikation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Livesändning och inspelning av föredrag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Livesändning av utbildningar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Inspelade och redigerade kursavsnitt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Livesändning och inspelningar från t.ex. </a:t>
            </a:r>
            <a:r>
              <a:rPr lang="sv-SE" dirty="0" err="1"/>
              <a:t>Field</a:t>
            </a:r>
            <a:r>
              <a:rPr lang="sv-SE" dirty="0"/>
              <a:t> Days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Inspelningar från aktiviteter som antennjobb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Föredrag där man mixar olika ljud- och bildkällor för presentation på </a:t>
            </a:r>
            <a:r>
              <a:rPr lang="sv-SE" dirty="0" smtClean="0"/>
              <a:t>storbildskärm</a:t>
            </a:r>
            <a:endParaRPr lang="sv-S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/>
              <a:t>Enkel uppkoppling för föredragshållare med egen dator eller USB-minne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272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/>
          <p:cNvGrpSpPr/>
          <p:nvPr/>
        </p:nvGrpSpPr>
        <p:grpSpPr>
          <a:xfrm>
            <a:off x="1011180" y="1153313"/>
            <a:ext cx="5181326" cy="8208912"/>
            <a:chOff x="990624" y="1136576"/>
            <a:chExt cx="5181326" cy="8208912"/>
          </a:xfrm>
        </p:grpSpPr>
        <p:sp>
          <p:nvSpPr>
            <p:cNvPr id="7" name="Rektangel 6"/>
            <p:cNvSpPr/>
            <p:nvPr/>
          </p:nvSpPr>
          <p:spPr>
            <a:xfrm>
              <a:off x="1605258" y="3534557"/>
              <a:ext cx="3925619" cy="58109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0" name="Rak 9"/>
            <p:cNvCxnSpPr/>
            <p:nvPr/>
          </p:nvCxnSpPr>
          <p:spPr>
            <a:xfrm>
              <a:off x="4014007" y="3534557"/>
              <a:ext cx="0" cy="65607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k 11"/>
            <p:cNvCxnSpPr/>
            <p:nvPr/>
          </p:nvCxnSpPr>
          <p:spPr>
            <a:xfrm>
              <a:off x="4014007" y="4752978"/>
              <a:ext cx="0" cy="262429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k 13"/>
            <p:cNvCxnSpPr/>
            <p:nvPr/>
          </p:nvCxnSpPr>
          <p:spPr>
            <a:xfrm>
              <a:off x="4014007" y="7377269"/>
              <a:ext cx="267810" cy="3748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k 15"/>
            <p:cNvCxnSpPr/>
            <p:nvPr/>
          </p:nvCxnSpPr>
          <p:spPr>
            <a:xfrm>
              <a:off x="4281817" y="7752168"/>
              <a:ext cx="35687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k 17"/>
            <p:cNvCxnSpPr/>
            <p:nvPr/>
          </p:nvCxnSpPr>
          <p:spPr>
            <a:xfrm>
              <a:off x="5174003" y="7752168"/>
              <a:ext cx="35687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k 20"/>
            <p:cNvCxnSpPr/>
            <p:nvPr/>
          </p:nvCxnSpPr>
          <p:spPr>
            <a:xfrm>
              <a:off x="4014007" y="5971399"/>
              <a:ext cx="151687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ktangel 28"/>
            <p:cNvSpPr/>
            <p:nvPr/>
          </p:nvSpPr>
          <p:spPr>
            <a:xfrm>
              <a:off x="2401405" y="7890592"/>
              <a:ext cx="713749" cy="59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024" name="Rak 1023"/>
            <p:cNvCxnSpPr/>
            <p:nvPr/>
          </p:nvCxnSpPr>
          <p:spPr>
            <a:xfrm>
              <a:off x="3924942" y="9345488"/>
              <a:ext cx="71374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" name="textruta 1024"/>
            <p:cNvSpPr txBox="1"/>
            <p:nvPr/>
          </p:nvSpPr>
          <p:spPr>
            <a:xfrm>
              <a:off x="1694477" y="3627106"/>
              <a:ext cx="8418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/>
                <a:t>Mötesrum</a:t>
              </a:r>
            </a:p>
          </p:txBody>
        </p:sp>
        <p:sp>
          <p:nvSpPr>
            <p:cNvPr id="35" name="textruta 34"/>
            <p:cNvSpPr txBox="1"/>
            <p:nvPr/>
          </p:nvSpPr>
          <p:spPr>
            <a:xfrm>
              <a:off x="4054571" y="3575372"/>
              <a:ext cx="11794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/>
                <a:t>Operatörsrum 1</a:t>
              </a:r>
            </a:p>
          </p:txBody>
        </p:sp>
        <p:sp>
          <p:nvSpPr>
            <p:cNvPr id="1027" name="Likbent triangel 1026"/>
            <p:cNvSpPr/>
            <p:nvPr/>
          </p:nvSpPr>
          <p:spPr>
            <a:xfrm>
              <a:off x="2675882" y="5221601"/>
              <a:ext cx="356874" cy="374899"/>
            </a:xfrm>
            <a:prstGeom prst="triangl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100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028" name="Ellips 1027"/>
            <p:cNvSpPr/>
            <p:nvPr/>
          </p:nvSpPr>
          <p:spPr>
            <a:xfrm>
              <a:off x="2675882" y="6346298"/>
              <a:ext cx="267656" cy="28117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29" name="textruta 1028"/>
            <p:cNvSpPr txBox="1"/>
            <p:nvPr/>
          </p:nvSpPr>
          <p:spPr>
            <a:xfrm>
              <a:off x="2680414" y="6350195"/>
              <a:ext cx="267656" cy="340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100" dirty="0"/>
                <a:t>1</a:t>
              </a:r>
            </a:p>
          </p:txBody>
        </p:sp>
        <p:sp>
          <p:nvSpPr>
            <p:cNvPr id="43" name="Ellips 42"/>
            <p:cNvSpPr/>
            <p:nvPr/>
          </p:nvSpPr>
          <p:spPr>
            <a:xfrm>
              <a:off x="5228508" y="4595195"/>
              <a:ext cx="267656" cy="28117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" name="textruta 43"/>
            <p:cNvSpPr txBox="1"/>
            <p:nvPr/>
          </p:nvSpPr>
          <p:spPr>
            <a:xfrm>
              <a:off x="5230611" y="4592638"/>
              <a:ext cx="267656" cy="340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100" dirty="0"/>
                <a:t>2</a:t>
              </a:r>
            </a:p>
          </p:txBody>
        </p:sp>
        <p:sp>
          <p:nvSpPr>
            <p:cNvPr id="45" name="Ellips 44"/>
            <p:cNvSpPr/>
            <p:nvPr/>
          </p:nvSpPr>
          <p:spPr>
            <a:xfrm>
              <a:off x="2091205" y="7767201"/>
              <a:ext cx="267656" cy="28117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" name="textruta 45"/>
            <p:cNvSpPr txBox="1"/>
            <p:nvPr/>
          </p:nvSpPr>
          <p:spPr>
            <a:xfrm>
              <a:off x="2107182" y="7790111"/>
              <a:ext cx="267656" cy="340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100" dirty="0"/>
                <a:t>6</a:t>
              </a:r>
            </a:p>
          </p:txBody>
        </p:sp>
        <p:sp>
          <p:nvSpPr>
            <p:cNvPr id="47" name="Ellips 46"/>
            <p:cNvSpPr/>
            <p:nvPr/>
          </p:nvSpPr>
          <p:spPr>
            <a:xfrm>
              <a:off x="3863180" y="7594386"/>
              <a:ext cx="267656" cy="28117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" name="textruta 47"/>
            <p:cNvSpPr txBox="1"/>
            <p:nvPr/>
          </p:nvSpPr>
          <p:spPr>
            <a:xfrm>
              <a:off x="3863180" y="7601358"/>
              <a:ext cx="267656" cy="340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100" dirty="0"/>
                <a:t>5</a:t>
              </a:r>
            </a:p>
          </p:txBody>
        </p:sp>
        <p:sp>
          <p:nvSpPr>
            <p:cNvPr id="49" name="Ellips 48"/>
            <p:cNvSpPr/>
            <p:nvPr/>
          </p:nvSpPr>
          <p:spPr>
            <a:xfrm>
              <a:off x="3689156" y="6600875"/>
              <a:ext cx="267656" cy="28117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" name="textruta 49"/>
            <p:cNvSpPr txBox="1"/>
            <p:nvPr/>
          </p:nvSpPr>
          <p:spPr>
            <a:xfrm>
              <a:off x="3681563" y="6600875"/>
              <a:ext cx="267656" cy="340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100" dirty="0"/>
                <a:t>4</a:t>
              </a:r>
            </a:p>
          </p:txBody>
        </p:sp>
        <p:sp>
          <p:nvSpPr>
            <p:cNvPr id="51" name="Ellips 50"/>
            <p:cNvSpPr/>
            <p:nvPr/>
          </p:nvSpPr>
          <p:spPr>
            <a:xfrm>
              <a:off x="5230611" y="6630542"/>
              <a:ext cx="267656" cy="28117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" name="textruta 51"/>
            <p:cNvSpPr txBox="1"/>
            <p:nvPr/>
          </p:nvSpPr>
          <p:spPr>
            <a:xfrm>
              <a:off x="5224418" y="6632583"/>
              <a:ext cx="267656" cy="340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100" dirty="0"/>
                <a:t>3</a:t>
              </a:r>
            </a:p>
          </p:txBody>
        </p:sp>
        <p:sp>
          <p:nvSpPr>
            <p:cNvPr id="55" name="Ellips 54"/>
            <p:cNvSpPr/>
            <p:nvPr/>
          </p:nvSpPr>
          <p:spPr>
            <a:xfrm>
              <a:off x="990624" y="8344183"/>
              <a:ext cx="267656" cy="28117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6" name="textruta 55"/>
            <p:cNvSpPr txBox="1"/>
            <p:nvPr/>
          </p:nvSpPr>
          <p:spPr>
            <a:xfrm>
              <a:off x="990624" y="8344183"/>
              <a:ext cx="267656" cy="340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100" dirty="0"/>
                <a:t>9</a:t>
              </a:r>
            </a:p>
          </p:txBody>
        </p:sp>
        <p:sp>
          <p:nvSpPr>
            <p:cNvPr id="57" name="Ellips 56"/>
            <p:cNvSpPr/>
            <p:nvPr/>
          </p:nvSpPr>
          <p:spPr>
            <a:xfrm>
              <a:off x="5897648" y="7688111"/>
              <a:ext cx="267656" cy="28117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8" name="textruta 57"/>
            <p:cNvSpPr txBox="1"/>
            <p:nvPr/>
          </p:nvSpPr>
          <p:spPr>
            <a:xfrm>
              <a:off x="5904294" y="7693074"/>
              <a:ext cx="267656" cy="340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100" dirty="0"/>
                <a:t>8</a:t>
              </a:r>
            </a:p>
          </p:txBody>
        </p:sp>
        <p:sp>
          <p:nvSpPr>
            <p:cNvPr id="1030" name="textruta 1029"/>
            <p:cNvSpPr txBox="1"/>
            <p:nvPr/>
          </p:nvSpPr>
          <p:spPr>
            <a:xfrm>
              <a:off x="1513611" y="1136576"/>
              <a:ext cx="4176464" cy="2215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Mötes- och operatörsrum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sv-SE" sz="1200" dirty="0"/>
                <a:t>Flyttbar kamera, bords/golvstativ. Full HD. 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sv-SE" sz="1200" dirty="0"/>
                <a:t>Kamera på 180 ° fäste. Full HD. Befintlig.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sv-SE" sz="1200" dirty="0"/>
                <a:t>Kamera på 180 ° fäste. Full HD. 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sv-SE" sz="1200" dirty="0"/>
                <a:t>HDMI switch/mixer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sv-SE" sz="1200" dirty="0"/>
                <a:t>Portabel dator. Ev. befintlig.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sv-SE" sz="1200" dirty="0"/>
                <a:t>Befintlig skärm. Flyttbar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sv-SE" sz="1200" dirty="0"/>
                <a:t>Befintlig projektor. Takmonterad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sv-SE" sz="1200" dirty="0"/>
                <a:t>Föredragshållares USB-minne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sv-SE" sz="1200" dirty="0"/>
                <a:t>Mobil kamera eller mobiltelefon</a:t>
              </a:r>
            </a:p>
            <a:p>
              <a:endParaRPr lang="sv-SE" sz="1200" dirty="0"/>
            </a:p>
          </p:txBody>
        </p:sp>
        <p:cxnSp>
          <p:nvCxnSpPr>
            <p:cNvPr id="1033" name="Rak 1032"/>
            <p:cNvCxnSpPr/>
            <p:nvPr/>
          </p:nvCxnSpPr>
          <p:spPr>
            <a:xfrm>
              <a:off x="1605258" y="8553400"/>
              <a:ext cx="80296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Rak 1034"/>
            <p:cNvCxnSpPr/>
            <p:nvPr/>
          </p:nvCxnSpPr>
          <p:spPr>
            <a:xfrm>
              <a:off x="2408226" y="8553400"/>
              <a:ext cx="0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Rak 1036"/>
            <p:cNvCxnSpPr/>
            <p:nvPr/>
          </p:nvCxnSpPr>
          <p:spPr>
            <a:xfrm>
              <a:off x="2408226" y="8949444"/>
              <a:ext cx="130880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9" name="Rak 1038"/>
            <p:cNvCxnSpPr/>
            <p:nvPr/>
          </p:nvCxnSpPr>
          <p:spPr>
            <a:xfrm>
              <a:off x="3717032" y="8949444"/>
              <a:ext cx="0" cy="39604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ruta 38"/>
            <p:cNvSpPr txBox="1"/>
            <p:nvPr/>
          </p:nvSpPr>
          <p:spPr>
            <a:xfrm>
              <a:off x="4132013" y="6053712"/>
              <a:ext cx="11794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/>
                <a:t>Operatörsrum 2</a:t>
              </a:r>
            </a:p>
          </p:txBody>
        </p:sp>
      </p:grpSp>
      <p:sp>
        <p:nvSpPr>
          <p:cNvPr id="3" name="textruta 2"/>
          <p:cNvSpPr txBox="1"/>
          <p:nvPr/>
        </p:nvSpPr>
        <p:spPr>
          <a:xfrm>
            <a:off x="947793" y="362071"/>
            <a:ext cx="52321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/>
              <a:t>AV-utrustning på Gålö</a:t>
            </a:r>
          </a:p>
        </p:txBody>
      </p:sp>
    </p:spTree>
    <p:extLst>
      <p:ext uri="{BB962C8B-B14F-4D97-AF65-F5344CB8AC3E}">
        <p14:creationId xmlns:p14="http://schemas.microsoft.com/office/powerpoint/2010/main" val="249910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171925"/>
          </a:xfrm>
        </p:spPr>
        <p:txBody>
          <a:bodyPr/>
          <a:lstStyle/>
          <a:p>
            <a:r>
              <a:rPr lang="sv-SE" dirty="0"/>
              <a:t>I operatörsrummen</a:t>
            </a:r>
          </a:p>
        </p:txBody>
      </p:sp>
      <p:pic>
        <p:nvPicPr>
          <p:cNvPr id="1026" name="Bildobjekt 1" descr="Logitech C922 Pro Stream webbkame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641" y="3296816"/>
            <a:ext cx="2332038" cy="233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2" descr="https://www.24.se/pub_images/original/71429.jpg?timestamp=162558927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493676" y="6681193"/>
            <a:ext cx="1798638" cy="179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56792" y="5817096"/>
            <a:ext cx="46805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v-S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Logitech C922 Pro Stream </a:t>
            </a:r>
            <a:r>
              <a:rPr kumimoji="0" lang="en-US" altLang="sv-SE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webbkamera</a:t>
            </a:r>
            <a:endParaRPr kumimoji="0" lang="sv-SE" altLang="sv-SE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69512" y="8348983"/>
            <a:ext cx="26642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v-S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Väggfäste metall med kulled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548680" y="1568624"/>
            <a:ext cx="56886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 varje schack ska finnas en webkamera på ett väggfäste med kulled så den kan riktas till lämplig position. Ett litet bordstativ hör till kameran. Kameran kopplas via USB-kabel till  närmaste dator (Windows 7). </a:t>
            </a:r>
            <a:r>
              <a:rPr lang="sv-SE" dirty="0" smtClean="0"/>
              <a:t>En kamera är redan installerad i stora schacket.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18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171925"/>
          </a:xfrm>
        </p:spPr>
        <p:txBody>
          <a:bodyPr/>
          <a:lstStyle/>
          <a:p>
            <a:r>
              <a:rPr lang="sv-SE" dirty="0"/>
              <a:t>I mötesrummet (1)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548680" y="1568624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 att filma och live-sända föredrag eller andra aktiviteter ska det finnas en videokamera. I salen behövs även ett par kamerastativ. 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2052" name="Bildobjekt 4" descr="Sony FDR-AX43 4K videokame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417" y="2990701"/>
            <a:ext cx="2484438" cy="248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71576" y="5321250"/>
            <a:ext cx="31855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Sony FDR-AX43 4K videokamera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2" name="Bildobjekt 5" descr="Velbon EX-330 Tripod Kamerastati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87" y="636391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48680" y="8821871"/>
            <a:ext cx="33929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v-SE" altLang="sv-SE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Velbon</a:t>
            </a: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EX-330 Tripod Kamerastativ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4486429" y="8821871"/>
            <a:ext cx="17281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Bordsstativ PP1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5" name="Bildobjekt 6" descr="https://www.scandinavianphoto.se/globalassets/1021523.jpg?ref=A50DB70C4C&amp;w=960&amp;h=960&amp;mode=max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293" y="7020569"/>
            <a:ext cx="2430463" cy="182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8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171925"/>
          </a:xfrm>
        </p:spPr>
        <p:txBody>
          <a:bodyPr/>
          <a:lstStyle/>
          <a:p>
            <a:r>
              <a:rPr lang="sv-SE" dirty="0"/>
              <a:t>I mötesrummet (2)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548680" y="1568624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 föredrag etc. föreslår vi en rundupptagande bords-mikrofon samt två trådlösa s.k. myggor för föredrags-hållare. Eventuellt kan det kompletteras med en rikt-mikrofon.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980728" y="7905328"/>
            <a:ext cx="45948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dirty="0"/>
          </a:p>
          <a:p>
            <a:r>
              <a:rPr lang="sv-SE" sz="1400" b="1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sv-SE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sv-SE" sz="1400" b="1" dirty="0">
                <a:latin typeface="Arial" panose="020B0604020202020204" pitchFamily="34" charset="0"/>
                <a:cs typeface="Arial" panose="020B0604020202020204" pitchFamily="34" charset="0"/>
              </a:rPr>
              <a:t> trådlösa mikrofoner (”myggor”) </a:t>
            </a:r>
            <a:endParaRPr lang="sv-S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ANT Start 16BHS ficksändare med huvudmikrofon inkl. mottagare (862 MHz)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752" y="5867836"/>
            <a:ext cx="3810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image_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84" y="2648744"/>
            <a:ext cx="2448272" cy="2448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476672" y="4990107"/>
            <a:ext cx="26250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Bordsmikrofon </a:t>
            </a:r>
            <a:r>
              <a:rPr kumimoji="0" lang="sv-SE" altLang="sv-SE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Plexgear</a:t>
            </a: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M-1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altLang="sv-SE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Befintlig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996" y="2911351"/>
            <a:ext cx="1923057" cy="1923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694212" y="4990107"/>
            <a:ext cx="26250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Riktmikrofon</a:t>
            </a: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G4M MC-1 med 48 V nätaggregat</a:t>
            </a:r>
          </a:p>
        </p:txBody>
      </p:sp>
      <p:pic>
        <p:nvPicPr>
          <p:cNvPr id="1031" name="Picture 7" descr="https://d1aeri3ty3izns.cloudfront.net/media/32/327683/1200/preview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797" y="3485727"/>
            <a:ext cx="1254515" cy="125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883893"/>
          </a:xfrm>
        </p:spPr>
        <p:txBody>
          <a:bodyPr/>
          <a:lstStyle/>
          <a:p>
            <a:r>
              <a:rPr lang="sv-SE" dirty="0"/>
              <a:t>I mötesrummet (3)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561045" y="1352600"/>
            <a:ext cx="56886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En föredragshållare ska kunna plugga in ett eget USB-minne i en dator på plats eller kunna ansluta sin egen dator. Visning ska kunna ske via projektor eller via den stora LCD-skärmen. Den befintliga datorn föreslås ersättas med en modern kraftfull dator som kan hantera streamade sändningar.</a:t>
            </a:r>
          </a:p>
          <a:p>
            <a:endParaRPr lang="sv-SE" dirty="0"/>
          </a:p>
          <a:p>
            <a:r>
              <a:rPr lang="sv-SE" dirty="0"/>
              <a:t>Stora PowerPoint-presentationer kan ta lång tid att ladda upp till befintlig Raspberry Pi vid visning via projektor. Föreslås att ersätta den befintliga med en Raspberry Pi 4.</a:t>
            </a:r>
          </a:p>
          <a:p>
            <a:endParaRPr lang="sv-SE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Bildobjekt 7" descr="NH.Q8QED.008 - Acer Aspire 7 A715-41G-R8ZH - Ryzen 7 &amp; Nvidia GeForce 1650 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221" y="4342060"/>
            <a:ext cx="249555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03628" y="6249144"/>
            <a:ext cx="58772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v-S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Acer Aspire 7 A715-41G-R8ZH - Ryzen 7 &amp; </a:t>
            </a:r>
            <a:r>
              <a:rPr kumimoji="0" lang="en-US" altLang="sv-SE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Nvidia</a:t>
            </a:r>
            <a:r>
              <a:rPr kumimoji="0" lang="en-US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GeForce 1650 </a:t>
            </a:r>
            <a:r>
              <a:rPr kumimoji="0" lang="en-US" altLang="sv-SE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222362" y="9397751"/>
            <a:ext cx="27188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Raspberry Pi 4 – Startpaket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8" name="Picture 4" descr="image_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272" y="6930353"/>
            <a:ext cx="2495550" cy="249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95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171925"/>
          </a:xfrm>
        </p:spPr>
        <p:txBody>
          <a:bodyPr/>
          <a:lstStyle/>
          <a:p>
            <a:r>
              <a:rPr lang="sv-SE" dirty="0"/>
              <a:t>I mötesrummet (4)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548680" y="1568624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 att länka samman olika kameror och ljudkällor med LCD-skärmen eller projektorn föreslås en switch eller en lite mer avancerad mixer enligt nedan.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5121" name="Bildobjekt 10" descr="HDMI Matrix 4x2 Switch/Splitter UHD 4K2K 3D med EDID-funk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032" y="2788025"/>
            <a:ext cx="2574925" cy="257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606089" y="4677282"/>
            <a:ext cx="30143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HDMI Matrix 4x2 Switch/Splitter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4056189" y="5764161"/>
            <a:ext cx="1183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Alternativt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Bildobjekt 9" descr="Blackmagic Design ATEM Min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141" y="6825208"/>
            <a:ext cx="2590800" cy="172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412384" y="8709521"/>
            <a:ext cx="30143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sv-SE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Blackmagic</a:t>
            </a:r>
            <a:r>
              <a:rPr kumimoji="0" lang="en-US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Design ATEM Mini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cxnSp>
        <p:nvCxnSpPr>
          <p:cNvPr id="17" name="Rak pil 16"/>
          <p:cNvCxnSpPr/>
          <p:nvPr/>
        </p:nvCxnSpPr>
        <p:spPr>
          <a:xfrm>
            <a:off x="4919541" y="6249144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4" y="2788025"/>
            <a:ext cx="1758000" cy="1672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ktangel 9"/>
          <p:cNvSpPr/>
          <p:nvPr/>
        </p:nvSpPr>
        <p:spPr>
          <a:xfrm>
            <a:off x="404664" y="4592960"/>
            <a:ext cx="31003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>
                <a:latin typeface="Arial" panose="020B0604020202020204" pitchFamily="34" charset="0"/>
                <a:cs typeface="Arial" panose="020B0604020202020204" pitchFamily="34" charset="0"/>
              </a:rPr>
              <a:t>Ljudmixer </a:t>
            </a:r>
            <a:endParaRPr lang="sv-S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400" dirty="0" err="1">
                <a:latin typeface="Arial" panose="020B0604020202020204" pitchFamily="34" charset="0"/>
                <a:cs typeface="Arial" panose="020B0604020202020204" pitchFamily="34" charset="0"/>
              </a:rPr>
              <a:t>Behringer</a:t>
            </a:r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 XENIX Q802USB, 3/5 kanaler, mikrofonmixer med USB anslutning </a:t>
            </a:r>
          </a:p>
        </p:txBody>
      </p:sp>
    </p:spTree>
    <p:extLst>
      <p:ext uri="{BB962C8B-B14F-4D97-AF65-F5344CB8AC3E}">
        <p14:creationId xmlns:p14="http://schemas.microsoft.com/office/powerpoint/2010/main" val="39162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171925"/>
          </a:xfrm>
        </p:spPr>
        <p:txBody>
          <a:bodyPr/>
          <a:lstStyle/>
          <a:p>
            <a:r>
              <a:rPr lang="sv-SE" dirty="0"/>
              <a:t>För fri filmning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548679" y="1568624"/>
            <a:ext cx="57541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Vid bild- och ljudupptagning utomhus vid t.ex. </a:t>
            </a:r>
            <a:r>
              <a:rPr lang="sv-SE" dirty="0" err="1"/>
              <a:t>Field</a:t>
            </a:r>
            <a:r>
              <a:rPr lang="sv-SE" dirty="0"/>
              <a:t> </a:t>
            </a:r>
            <a:r>
              <a:rPr lang="sv-SE" dirty="0" err="1"/>
              <a:t>days</a:t>
            </a:r>
            <a:r>
              <a:rPr lang="sv-SE" dirty="0"/>
              <a:t> är det lämpligt att använda en liten smidig GoPro-kamera. Den har många inställningsmöjligheter och en suverän bildstabilisering. En del tillbehör kan också behövas.</a:t>
            </a:r>
          </a:p>
          <a:p>
            <a:endParaRPr lang="sv-SE" dirty="0"/>
          </a:p>
          <a:p>
            <a:r>
              <a:rPr lang="sv-SE" dirty="0"/>
              <a:t>Alternativt kan videokameran från mötesrummet användas.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8" name="Bildobjekt 11" descr="Actionkamera GoPro HERO7 Bla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65" y="3325504"/>
            <a:ext cx="2598738" cy="259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Bildobjekt 12" descr="GoPro Travel Kit, tillbehörspake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146" y="3753543"/>
            <a:ext cx="2606675" cy="260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Bildobjekt 13" descr="Laddare och extra batteri till GoPro Hero 5/6/7 Black, Dual Battery Charger + Batter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47" y="6681192"/>
            <a:ext cx="2492375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" name="Bildobjekt 14" descr="Extern Mikrofon till GoPr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622" y="6901657"/>
            <a:ext cx="2506663" cy="250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71884" y="5836998"/>
            <a:ext cx="22328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Actionkamera GoPro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HERO7 Black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429000" y="5916304"/>
            <a:ext cx="31409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-450708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v-S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GoPro Travel Kit, tillbehörspaket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 rot="10800000" flipV="1">
            <a:off x="512347" y="8987398"/>
            <a:ext cx="24923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Laddare och extra batteri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till GoPro Hero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3854238" y="8913439"/>
            <a:ext cx="26642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v-SE" altLang="sv-S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Extern Mikrofon till GoPro</a:t>
            </a: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3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1019</Words>
  <Application>Microsoft Office PowerPoint</Application>
  <PresentationFormat>A4 (210 x 297 mm)</PresentationFormat>
  <Paragraphs>200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Office-tema</vt:lpstr>
      <vt:lpstr>PowerPoint-presentation</vt:lpstr>
      <vt:lpstr>PowerPoint-presentation</vt:lpstr>
      <vt:lpstr>PowerPoint-presentation</vt:lpstr>
      <vt:lpstr>I operatörsrummen</vt:lpstr>
      <vt:lpstr>I mötesrummet (1)</vt:lpstr>
      <vt:lpstr>I mötesrummet (2)</vt:lpstr>
      <vt:lpstr>I mötesrummet (3)</vt:lpstr>
      <vt:lpstr>I mötesrummet (4)</vt:lpstr>
      <vt:lpstr>För fri filmning</vt:lpstr>
      <vt:lpstr>Övrigt</vt:lpstr>
      <vt:lpstr>PowerPoint-presentation</vt:lpstr>
      <vt:lpstr>Kostnader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Gunnar</dc:creator>
  <cp:lastModifiedBy>Gunnar Lövsund</cp:lastModifiedBy>
  <cp:revision>77</cp:revision>
  <cp:lastPrinted>2021-07-06T10:26:08Z</cp:lastPrinted>
  <dcterms:created xsi:type="dcterms:W3CDTF">2021-07-06T09:29:24Z</dcterms:created>
  <dcterms:modified xsi:type="dcterms:W3CDTF">2021-08-24T11:30:47Z</dcterms:modified>
</cp:coreProperties>
</file>